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6E89"/>
    <a:srgbClr val="7D91AB"/>
    <a:srgbClr val="647B9A"/>
    <a:srgbClr val="7388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92" y="3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EABF81-C3B9-432E-AEFE-D3ADD4C524BD}"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241A-B6F5-4566-B898-77C7896DD7B6}" type="slidenum">
              <a:rPr lang="en-US" smtClean="0"/>
              <a:t>‹#›</a:t>
            </a:fld>
            <a:endParaRPr lang="en-US"/>
          </a:p>
        </p:txBody>
      </p:sp>
    </p:spTree>
    <p:extLst>
      <p:ext uri="{BB962C8B-B14F-4D97-AF65-F5344CB8AC3E}">
        <p14:creationId xmlns:p14="http://schemas.microsoft.com/office/powerpoint/2010/main" val="230032461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ABF81-C3B9-432E-AEFE-D3ADD4C524BD}"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241A-B6F5-4566-B898-77C7896DD7B6}" type="slidenum">
              <a:rPr lang="en-US" smtClean="0"/>
              <a:t>‹#›</a:t>
            </a:fld>
            <a:endParaRPr lang="en-US"/>
          </a:p>
        </p:txBody>
      </p:sp>
    </p:spTree>
    <p:extLst>
      <p:ext uri="{BB962C8B-B14F-4D97-AF65-F5344CB8AC3E}">
        <p14:creationId xmlns:p14="http://schemas.microsoft.com/office/powerpoint/2010/main" val="85141171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ABF81-C3B9-432E-AEFE-D3ADD4C524BD}"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241A-B6F5-4566-B898-77C7896DD7B6}" type="slidenum">
              <a:rPr lang="en-US" smtClean="0"/>
              <a:t>‹#›</a:t>
            </a:fld>
            <a:endParaRPr lang="en-US"/>
          </a:p>
        </p:txBody>
      </p:sp>
    </p:spTree>
    <p:extLst>
      <p:ext uri="{BB962C8B-B14F-4D97-AF65-F5344CB8AC3E}">
        <p14:creationId xmlns:p14="http://schemas.microsoft.com/office/powerpoint/2010/main" val="397282253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ABF81-C3B9-432E-AEFE-D3ADD4C524BD}"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241A-B6F5-4566-B898-77C7896DD7B6}" type="slidenum">
              <a:rPr lang="en-US" smtClean="0"/>
              <a:t>‹#›</a:t>
            </a:fld>
            <a:endParaRPr lang="en-US"/>
          </a:p>
        </p:txBody>
      </p:sp>
    </p:spTree>
    <p:extLst>
      <p:ext uri="{BB962C8B-B14F-4D97-AF65-F5344CB8AC3E}">
        <p14:creationId xmlns:p14="http://schemas.microsoft.com/office/powerpoint/2010/main" val="175365664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EABF81-C3B9-432E-AEFE-D3ADD4C524BD}"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241A-B6F5-4566-B898-77C7896DD7B6}" type="slidenum">
              <a:rPr lang="en-US" smtClean="0"/>
              <a:t>‹#›</a:t>
            </a:fld>
            <a:endParaRPr lang="en-US"/>
          </a:p>
        </p:txBody>
      </p:sp>
    </p:spTree>
    <p:extLst>
      <p:ext uri="{BB962C8B-B14F-4D97-AF65-F5344CB8AC3E}">
        <p14:creationId xmlns:p14="http://schemas.microsoft.com/office/powerpoint/2010/main" val="264243610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EABF81-C3B9-432E-AEFE-D3ADD4C524BD}"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0241A-B6F5-4566-B898-77C7896DD7B6}" type="slidenum">
              <a:rPr lang="en-US" smtClean="0"/>
              <a:t>‹#›</a:t>
            </a:fld>
            <a:endParaRPr lang="en-US"/>
          </a:p>
        </p:txBody>
      </p:sp>
    </p:spTree>
    <p:extLst>
      <p:ext uri="{BB962C8B-B14F-4D97-AF65-F5344CB8AC3E}">
        <p14:creationId xmlns:p14="http://schemas.microsoft.com/office/powerpoint/2010/main" val="191038044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EABF81-C3B9-432E-AEFE-D3ADD4C524BD}"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0241A-B6F5-4566-B898-77C7896DD7B6}" type="slidenum">
              <a:rPr lang="en-US" smtClean="0"/>
              <a:t>‹#›</a:t>
            </a:fld>
            <a:endParaRPr lang="en-US"/>
          </a:p>
        </p:txBody>
      </p:sp>
    </p:spTree>
    <p:extLst>
      <p:ext uri="{BB962C8B-B14F-4D97-AF65-F5344CB8AC3E}">
        <p14:creationId xmlns:p14="http://schemas.microsoft.com/office/powerpoint/2010/main" val="70941484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EABF81-C3B9-432E-AEFE-D3ADD4C524BD}"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0241A-B6F5-4566-B898-77C7896DD7B6}" type="slidenum">
              <a:rPr lang="en-US" smtClean="0"/>
              <a:t>‹#›</a:t>
            </a:fld>
            <a:endParaRPr lang="en-US"/>
          </a:p>
        </p:txBody>
      </p:sp>
    </p:spTree>
    <p:extLst>
      <p:ext uri="{BB962C8B-B14F-4D97-AF65-F5344CB8AC3E}">
        <p14:creationId xmlns:p14="http://schemas.microsoft.com/office/powerpoint/2010/main" val="127152829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ABF81-C3B9-432E-AEFE-D3ADD4C524BD}"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0241A-B6F5-4566-B898-77C7896DD7B6}" type="slidenum">
              <a:rPr lang="en-US" smtClean="0"/>
              <a:t>‹#›</a:t>
            </a:fld>
            <a:endParaRPr lang="en-US"/>
          </a:p>
        </p:txBody>
      </p:sp>
    </p:spTree>
    <p:extLst>
      <p:ext uri="{BB962C8B-B14F-4D97-AF65-F5344CB8AC3E}">
        <p14:creationId xmlns:p14="http://schemas.microsoft.com/office/powerpoint/2010/main" val="33691256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EABF81-C3B9-432E-AEFE-D3ADD4C524BD}"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0241A-B6F5-4566-B898-77C7896DD7B6}" type="slidenum">
              <a:rPr lang="en-US" smtClean="0"/>
              <a:t>‹#›</a:t>
            </a:fld>
            <a:endParaRPr lang="en-US"/>
          </a:p>
        </p:txBody>
      </p:sp>
    </p:spTree>
    <p:extLst>
      <p:ext uri="{BB962C8B-B14F-4D97-AF65-F5344CB8AC3E}">
        <p14:creationId xmlns:p14="http://schemas.microsoft.com/office/powerpoint/2010/main" val="182321737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EABF81-C3B9-432E-AEFE-D3ADD4C524BD}"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0241A-B6F5-4566-B898-77C7896DD7B6}" type="slidenum">
              <a:rPr lang="en-US" smtClean="0"/>
              <a:t>‹#›</a:t>
            </a:fld>
            <a:endParaRPr lang="en-US"/>
          </a:p>
        </p:txBody>
      </p:sp>
    </p:spTree>
    <p:extLst>
      <p:ext uri="{BB962C8B-B14F-4D97-AF65-F5344CB8AC3E}">
        <p14:creationId xmlns:p14="http://schemas.microsoft.com/office/powerpoint/2010/main" val="27558116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ABF81-C3B9-432E-AEFE-D3ADD4C524BD}" type="datetimeFigureOut">
              <a:rPr lang="en-US" smtClean="0"/>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0241A-B6F5-4566-B898-77C7896DD7B6}" type="slidenum">
              <a:rPr lang="en-US" smtClean="0"/>
              <a:t>‹#›</a:t>
            </a:fld>
            <a:endParaRPr lang="en-US"/>
          </a:p>
        </p:txBody>
      </p:sp>
    </p:spTree>
    <p:extLst>
      <p:ext uri="{BB962C8B-B14F-4D97-AF65-F5344CB8AC3E}">
        <p14:creationId xmlns:p14="http://schemas.microsoft.com/office/powerpoint/2010/main" val="248721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0D310-677F-4FAA-B262-9215C9D910D3}"/>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5" name="TextBox 4">
            <a:extLst>
              <a:ext uri="{FF2B5EF4-FFF2-40B4-BE49-F238E27FC236}">
                <a16:creationId xmlns:a16="http://schemas.microsoft.com/office/drawing/2014/main" id="{5992A3C5-12A3-4487-9FD2-A36426F1CA81}"/>
              </a:ext>
            </a:extLst>
          </p:cNvPr>
          <p:cNvSpPr txBox="1"/>
          <p:nvPr/>
        </p:nvSpPr>
        <p:spPr>
          <a:xfrm>
            <a:off x="1524000" y="6396336"/>
            <a:ext cx="9144000" cy="461665"/>
          </a:xfrm>
          <a:prstGeom prst="rect">
            <a:avLst/>
          </a:prstGeom>
          <a:solidFill>
            <a:schemeClr val="accent1">
              <a:lumMod val="60000"/>
              <a:lumOff val="40000"/>
              <a:alpha val="65000"/>
            </a:schemeClr>
          </a:solidFill>
        </p:spPr>
        <p:txBody>
          <a:bodyPr wrap="square" rtlCol="0">
            <a:spAutoFit/>
          </a:bodyPr>
          <a:lstStyle/>
          <a:p>
            <a:pPr algn="ctr"/>
            <a:r>
              <a:rPr lang="en-US" sz="2400" dirty="0"/>
              <a:t>Ancient Street in Ephesus.  Photo ©2006 Todd Bolen; BiblePlaces.com</a:t>
            </a:r>
          </a:p>
        </p:txBody>
      </p:sp>
      <p:sp>
        <p:nvSpPr>
          <p:cNvPr id="6" name="TextBox 5">
            <a:extLst>
              <a:ext uri="{FF2B5EF4-FFF2-40B4-BE49-F238E27FC236}">
                <a16:creationId xmlns:a16="http://schemas.microsoft.com/office/drawing/2014/main" id="{42E5FA1D-A4B2-458A-8162-E5D05A60C592}"/>
              </a:ext>
            </a:extLst>
          </p:cNvPr>
          <p:cNvSpPr txBox="1"/>
          <p:nvPr/>
        </p:nvSpPr>
        <p:spPr>
          <a:xfrm>
            <a:off x="5609439" y="302005"/>
            <a:ext cx="3811398" cy="707886"/>
          </a:xfrm>
          <a:prstGeom prst="rect">
            <a:avLst/>
          </a:prstGeom>
          <a:noFill/>
        </p:spPr>
        <p:txBody>
          <a:bodyPr wrap="square" rtlCol="0">
            <a:spAutoFit/>
          </a:bodyPr>
          <a:lstStyle/>
          <a:p>
            <a:r>
              <a:rPr lang="en-US" sz="4000" b="1" dirty="0"/>
              <a:t>Ephesians 2.1-10</a:t>
            </a:r>
          </a:p>
        </p:txBody>
      </p:sp>
    </p:spTree>
    <p:extLst>
      <p:ext uri="{BB962C8B-B14F-4D97-AF65-F5344CB8AC3E}">
        <p14:creationId xmlns:p14="http://schemas.microsoft.com/office/powerpoint/2010/main" val="220488184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9BB06B-C2A7-4CD9-9B59-D102E59F710C}"/>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0" y="1"/>
            <a:ext cx="12188952" cy="3754874"/>
          </a:xfrm>
          <a:prstGeom prst="rect">
            <a:avLst/>
          </a:prstGeom>
          <a:solidFill>
            <a:srgbClr val="596E89"/>
          </a:solidFill>
        </p:spPr>
        <p:txBody>
          <a:bodyPr wrap="square" rtlCol="0">
            <a:spAutoFit/>
          </a:bodyPr>
          <a:lstStyle/>
          <a:p>
            <a:r>
              <a:rPr lang="en-US" sz="3400" dirty="0">
                <a:solidFill>
                  <a:schemeClr val="bg1"/>
                </a:solidFill>
              </a:rPr>
              <a:t>Ephesians 2.4-7 ESV:  But God, being rich in mercy, because of the great love with which he loved us, even when we were dead in our trespasses, </a:t>
            </a:r>
            <a:r>
              <a:rPr lang="en-US" sz="3400" b="1" dirty="0">
                <a:solidFill>
                  <a:srgbClr val="FFFF00"/>
                </a:solidFill>
              </a:rPr>
              <a:t>made us alive together with Christ</a:t>
            </a:r>
            <a:r>
              <a:rPr lang="en-US" sz="3400" dirty="0">
                <a:solidFill>
                  <a:schemeClr val="bg1"/>
                </a:solidFill>
              </a:rPr>
              <a:t>-- by grace you have been saved-- and </a:t>
            </a:r>
            <a:r>
              <a:rPr lang="en-US" sz="3400" b="1" dirty="0">
                <a:solidFill>
                  <a:srgbClr val="FFFF00"/>
                </a:solidFill>
              </a:rPr>
              <a:t>raised us up with him and seated us with him in the heavenly places in Christ Jesus</a:t>
            </a:r>
            <a:r>
              <a:rPr lang="en-US" sz="3400" dirty="0">
                <a:solidFill>
                  <a:schemeClr val="bg1"/>
                </a:solidFill>
              </a:rPr>
              <a:t>, so that in the coming ages he might show the immeasurable riches of his grace in kindness toward us in Christ Jesus.</a:t>
            </a:r>
          </a:p>
        </p:txBody>
      </p:sp>
    </p:spTree>
    <p:extLst>
      <p:ext uri="{BB962C8B-B14F-4D97-AF65-F5344CB8AC3E}">
        <p14:creationId xmlns:p14="http://schemas.microsoft.com/office/powerpoint/2010/main" val="262649570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F64FA-3F49-4611-9C97-15D04FF8BAB9}"/>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0" y="1"/>
            <a:ext cx="12188952" cy="3754874"/>
          </a:xfrm>
          <a:prstGeom prst="rect">
            <a:avLst/>
          </a:prstGeom>
          <a:solidFill>
            <a:srgbClr val="596E89"/>
          </a:solidFill>
        </p:spPr>
        <p:txBody>
          <a:bodyPr wrap="square" rtlCol="0">
            <a:spAutoFit/>
          </a:bodyPr>
          <a:lstStyle/>
          <a:p>
            <a:r>
              <a:rPr lang="en-US" sz="3400" dirty="0">
                <a:solidFill>
                  <a:schemeClr val="bg1"/>
                </a:solidFill>
              </a:rPr>
              <a:t>Ephesians 2.4-7 ESV:  But God, being rich in mercy, because of the great love with which he loved us, even when we were dead in our trespasses, made us alive together with Christ-- by grace you have been saved-- and raised us up with him and seated us with him in the heavenly places in Christ Jesus, </a:t>
            </a:r>
            <a:r>
              <a:rPr lang="en-US" sz="3400" b="1" dirty="0">
                <a:solidFill>
                  <a:srgbClr val="FFFF00"/>
                </a:solidFill>
              </a:rPr>
              <a:t>so that in the coming ages he might show the immeasurable riches of his grace in kindness toward us in Christ Jesus</a:t>
            </a:r>
            <a:r>
              <a:rPr lang="en-US" sz="3400" dirty="0">
                <a:solidFill>
                  <a:schemeClr val="bg1"/>
                </a:solidFill>
              </a:rPr>
              <a:t>.</a:t>
            </a:r>
          </a:p>
        </p:txBody>
      </p:sp>
    </p:spTree>
    <p:extLst>
      <p:ext uri="{BB962C8B-B14F-4D97-AF65-F5344CB8AC3E}">
        <p14:creationId xmlns:p14="http://schemas.microsoft.com/office/powerpoint/2010/main" val="163729585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9A13EA-BAFE-4A61-8646-AB4FB2AEE693}"/>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0" y="1"/>
            <a:ext cx="12188952" cy="1661993"/>
          </a:xfrm>
          <a:prstGeom prst="rect">
            <a:avLst/>
          </a:prstGeom>
          <a:solidFill>
            <a:srgbClr val="596E89"/>
          </a:solidFill>
        </p:spPr>
        <p:txBody>
          <a:bodyPr wrap="square" rtlCol="0">
            <a:spAutoFit/>
          </a:bodyPr>
          <a:lstStyle/>
          <a:p>
            <a:r>
              <a:rPr lang="en-US" sz="3400" dirty="0">
                <a:solidFill>
                  <a:schemeClr val="bg1"/>
                </a:solidFill>
              </a:rPr>
              <a:t>Ephesians 2.8-9 ESV:  For by grace you have been saved through faith. And this is not your own doing; it is the gift of God, not a result of works, so that no one may boast.</a:t>
            </a:r>
          </a:p>
        </p:txBody>
      </p:sp>
    </p:spTree>
    <p:extLst>
      <p:ext uri="{BB962C8B-B14F-4D97-AF65-F5344CB8AC3E}">
        <p14:creationId xmlns:p14="http://schemas.microsoft.com/office/powerpoint/2010/main" val="155119624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B49065-383A-484C-85BF-73663EE8F373}"/>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0" y="0"/>
            <a:ext cx="12188952" cy="1661993"/>
          </a:xfrm>
          <a:prstGeom prst="rect">
            <a:avLst/>
          </a:prstGeom>
          <a:solidFill>
            <a:srgbClr val="596E89"/>
          </a:solidFill>
        </p:spPr>
        <p:txBody>
          <a:bodyPr wrap="square" rtlCol="0">
            <a:spAutoFit/>
          </a:bodyPr>
          <a:lstStyle/>
          <a:p>
            <a:r>
              <a:rPr lang="en-US" sz="3400" dirty="0">
                <a:solidFill>
                  <a:schemeClr val="bg1"/>
                </a:solidFill>
              </a:rPr>
              <a:t>Ephesians 2.10 ESV:  For we are his workmanship, created in Christ Jesus for good works, which God prepared beforehand, that we should walk in them.</a:t>
            </a:r>
          </a:p>
        </p:txBody>
      </p:sp>
    </p:spTree>
    <p:extLst>
      <p:ext uri="{BB962C8B-B14F-4D97-AF65-F5344CB8AC3E}">
        <p14:creationId xmlns:p14="http://schemas.microsoft.com/office/powerpoint/2010/main" val="366009822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B0CF54-DCFD-44A0-B24E-E5963DFB425B}"/>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0" y="1"/>
            <a:ext cx="12188952" cy="2877711"/>
          </a:xfrm>
          <a:prstGeom prst="rect">
            <a:avLst/>
          </a:prstGeom>
          <a:solidFill>
            <a:srgbClr val="596E89"/>
          </a:solidFill>
        </p:spPr>
        <p:txBody>
          <a:bodyPr wrap="square" rtlCol="0">
            <a:spAutoFit/>
          </a:bodyPr>
          <a:lstStyle/>
          <a:p>
            <a:r>
              <a:rPr lang="en-US" sz="3400" b="1" dirty="0">
                <a:solidFill>
                  <a:srgbClr val="FFFF00"/>
                </a:solidFill>
              </a:rPr>
              <a:t>Implications:</a:t>
            </a:r>
          </a:p>
          <a:p>
            <a:pPr marL="457200" indent="-457200">
              <a:spcBef>
                <a:spcPts val="1800"/>
              </a:spcBef>
              <a:buFont typeface="Wingdings 2" panose="05020102010507070707" pitchFamily="18" charset="2"/>
              <a:buChar char=""/>
            </a:pPr>
            <a:r>
              <a:rPr lang="en-US" sz="3400" dirty="0">
                <a:solidFill>
                  <a:schemeClr val="bg1"/>
                </a:solidFill>
              </a:rPr>
              <a:t>Avoid feelings of self-righteousness.</a:t>
            </a:r>
          </a:p>
          <a:p>
            <a:pPr marL="457200" indent="-457200">
              <a:spcBef>
                <a:spcPts val="1800"/>
              </a:spcBef>
              <a:buFont typeface="Wingdings 2" panose="05020102010507070707" pitchFamily="18" charset="2"/>
              <a:buChar char=""/>
            </a:pPr>
            <a:r>
              <a:rPr lang="en-US" sz="3400" dirty="0">
                <a:solidFill>
                  <a:schemeClr val="bg1"/>
                </a:solidFill>
              </a:rPr>
              <a:t>Be assured of your salvation.</a:t>
            </a:r>
          </a:p>
          <a:p>
            <a:pPr marL="457200" indent="-457200">
              <a:spcBef>
                <a:spcPts val="1800"/>
              </a:spcBef>
              <a:buFont typeface="Wingdings 2" panose="05020102010507070707" pitchFamily="18" charset="2"/>
              <a:buChar char=""/>
            </a:pPr>
            <a:r>
              <a:rPr lang="en-US" sz="3400" dirty="0">
                <a:solidFill>
                  <a:schemeClr val="bg1"/>
                </a:solidFill>
              </a:rPr>
              <a:t>Focus on your relationship with God; live for him!</a:t>
            </a:r>
          </a:p>
        </p:txBody>
      </p:sp>
    </p:spTree>
    <p:extLst>
      <p:ext uri="{BB962C8B-B14F-4D97-AF65-F5344CB8AC3E}">
        <p14:creationId xmlns:p14="http://schemas.microsoft.com/office/powerpoint/2010/main" val="121857832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0D310-677F-4FAA-B262-9215C9D910D3}"/>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5" name="TextBox 4">
            <a:extLst>
              <a:ext uri="{FF2B5EF4-FFF2-40B4-BE49-F238E27FC236}">
                <a16:creationId xmlns:a16="http://schemas.microsoft.com/office/drawing/2014/main" id="{5992A3C5-12A3-4487-9FD2-A36426F1CA81}"/>
              </a:ext>
            </a:extLst>
          </p:cNvPr>
          <p:cNvSpPr txBox="1"/>
          <p:nvPr/>
        </p:nvSpPr>
        <p:spPr>
          <a:xfrm>
            <a:off x="1524000" y="6396336"/>
            <a:ext cx="9144000" cy="461665"/>
          </a:xfrm>
          <a:prstGeom prst="rect">
            <a:avLst/>
          </a:prstGeom>
          <a:solidFill>
            <a:schemeClr val="accent1">
              <a:lumMod val="60000"/>
              <a:lumOff val="40000"/>
              <a:alpha val="65000"/>
            </a:schemeClr>
          </a:solidFill>
        </p:spPr>
        <p:txBody>
          <a:bodyPr wrap="square" rtlCol="0">
            <a:spAutoFit/>
          </a:bodyPr>
          <a:lstStyle/>
          <a:p>
            <a:pPr algn="ctr"/>
            <a:r>
              <a:rPr lang="en-US" sz="2400" dirty="0"/>
              <a:t>Ancient Street in Ephesus.  Photo ©2006 Todd Bolen; BiblePlaces.com</a:t>
            </a:r>
          </a:p>
        </p:txBody>
      </p:sp>
      <p:sp>
        <p:nvSpPr>
          <p:cNvPr id="6" name="TextBox 5">
            <a:extLst>
              <a:ext uri="{FF2B5EF4-FFF2-40B4-BE49-F238E27FC236}">
                <a16:creationId xmlns:a16="http://schemas.microsoft.com/office/drawing/2014/main" id="{42E5FA1D-A4B2-458A-8162-E5D05A60C592}"/>
              </a:ext>
            </a:extLst>
          </p:cNvPr>
          <p:cNvSpPr txBox="1"/>
          <p:nvPr/>
        </p:nvSpPr>
        <p:spPr>
          <a:xfrm>
            <a:off x="5609439" y="302005"/>
            <a:ext cx="3811398" cy="707886"/>
          </a:xfrm>
          <a:prstGeom prst="rect">
            <a:avLst/>
          </a:prstGeom>
          <a:noFill/>
        </p:spPr>
        <p:txBody>
          <a:bodyPr wrap="square" rtlCol="0">
            <a:spAutoFit/>
          </a:bodyPr>
          <a:lstStyle/>
          <a:p>
            <a:r>
              <a:rPr lang="en-US" sz="4000" b="1" dirty="0"/>
              <a:t>Ephesians 2.1-10</a:t>
            </a:r>
          </a:p>
        </p:txBody>
      </p:sp>
      <p:sp>
        <p:nvSpPr>
          <p:cNvPr id="2" name="TextBox 1">
            <a:extLst>
              <a:ext uri="{FF2B5EF4-FFF2-40B4-BE49-F238E27FC236}">
                <a16:creationId xmlns:a16="http://schemas.microsoft.com/office/drawing/2014/main" id="{37AFFCB9-A78D-458F-8F53-5312C6908C20}"/>
              </a:ext>
            </a:extLst>
          </p:cNvPr>
          <p:cNvSpPr txBox="1"/>
          <p:nvPr/>
        </p:nvSpPr>
        <p:spPr>
          <a:xfrm>
            <a:off x="4388498" y="4622370"/>
            <a:ext cx="3607837" cy="1661993"/>
          </a:xfrm>
          <a:prstGeom prst="rect">
            <a:avLst/>
          </a:prstGeom>
          <a:solidFill>
            <a:schemeClr val="accent1">
              <a:lumMod val="60000"/>
              <a:lumOff val="40000"/>
              <a:alpha val="65000"/>
            </a:schemeClr>
          </a:solidFill>
        </p:spPr>
        <p:txBody>
          <a:bodyPr wrap="square" rtlCol="0">
            <a:spAutoFit/>
          </a:bodyPr>
          <a:lstStyle/>
          <a:p>
            <a:pPr algn="ctr"/>
            <a:r>
              <a:rPr lang="en-US" sz="3400" b="1" dirty="0"/>
              <a:t>study materials </a:t>
            </a:r>
          </a:p>
          <a:p>
            <a:pPr algn="ctr"/>
            <a:r>
              <a:rPr lang="en-US" sz="3400" b="1" dirty="0"/>
              <a:t>available at www.groben.com</a:t>
            </a:r>
          </a:p>
        </p:txBody>
      </p:sp>
    </p:spTree>
    <p:extLst>
      <p:ext uri="{BB962C8B-B14F-4D97-AF65-F5344CB8AC3E}">
        <p14:creationId xmlns:p14="http://schemas.microsoft.com/office/powerpoint/2010/main" val="264619773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39889-7F42-4504-B4DE-EB3F566C78CD}"/>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0" y="0"/>
            <a:ext cx="12188952" cy="1138773"/>
          </a:xfrm>
          <a:prstGeom prst="rect">
            <a:avLst/>
          </a:prstGeom>
          <a:solidFill>
            <a:srgbClr val="596E89"/>
          </a:solidFill>
        </p:spPr>
        <p:txBody>
          <a:bodyPr wrap="square" rtlCol="0">
            <a:spAutoFit/>
          </a:bodyPr>
          <a:lstStyle/>
          <a:p>
            <a:r>
              <a:rPr lang="en-US" sz="3400" dirty="0">
                <a:solidFill>
                  <a:schemeClr val="bg1"/>
                </a:solidFill>
              </a:rPr>
              <a:t>Ephesians 2.1-2a ESV:  And you were dead in the trespasses and sins in which you once walked…</a:t>
            </a:r>
          </a:p>
        </p:txBody>
      </p:sp>
    </p:spTree>
    <p:extLst>
      <p:ext uri="{BB962C8B-B14F-4D97-AF65-F5344CB8AC3E}">
        <p14:creationId xmlns:p14="http://schemas.microsoft.com/office/powerpoint/2010/main" val="8461908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1030BA-06CB-4000-A9F2-747C9498C16A}"/>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0" y="1"/>
            <a:ext cx="12188952" cy="2185214"/>
          </a:xfrm>
          <a:prstGeom prst="rect">
            <a:avLst/>
          </a:prstGeom>
          <a:solidFill>
            <a:srgbClr val="596E89"/>
          </a:solidFill>
        </p:spPr>
        <p:txBody>
          <a:bodyPr wrap="square" rtlCol="0">
            <a:spAutoFit/>
          </a:bodyPr>
          <a:lstStyle/>
          <a:p>
            <a:r>
              <a:rPr lang="en-US" sz="3400" dirty="0">
                <a:solidFill>
                  <a:schemeClr val="bg1"/>
                </a:solidFill>
              </a:rPr>
              <a:t>Ephesians 2.1-2 ESV:  And you were dead in the trespasses and sins in which you once walked, </a:t>
            </a:r>
            <a:r>
              <a:rPr lang="en-US" sz="3400" b="1" dirty="0">
                <a:solidFill>
                  <a:srgbClr val="FFFF00"/>
                </a:solidFill>
              </a:rPr>
              <a:t>following the course of this world</a:t>
            </a:r>
            <a:r>
              <a:rPr lang="en-US" sz="3400" dirty="0">
                <a:solidFill>
                  <a:schemeClr val="bg1"/>
                </a:solidFill>
              </a:rPr>
              <a:t>, following the prince of the power of the air, the spirit that is now at work in the sons of disobedience…</a:t>
            </a:r>
          </a:p>
        </p:txBody>
      </p:sp>
    </p:spTree>
    <p:extLst>
      <p:ext uri="{BB962C8B-B14F-4D97-AF65-F5344CB8AC3E}">
        <p14:creationId xmlns:p14="http://schemas.microsoft.com/office/powerpoint/2010/main" val="176731537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D0AEA1-13AB-48EE-B4FB-7B8E252AE72D}"/>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1" y="1"/>
            <a:ext cx="12188951" cy="2185214"/>
          </a:xfrm>
          <a:prstGeom prst="rect">
            <a:avLst/>
          </a:prstGeom>
          <a:solidFill>
            <a:srgbClr val="596E89"/>
          </a:solidFill>
        </p:spPr>
        <p:txBody>
          <a:bodyPr wrap="square" rtlCol="0">
            <a:spAutoFit/>
          </a:bodyPr>
          <a:lstStyle/>
          <a:p>
            <a:r>
              <a:rPr lang="en-US" sz="3400" dirty="0">
                <a:solidFill>
                  <a:schemeClr val="bg1"/>
                </a:solidFill>
              </a:rPr>
              <a:t>Ephesians 2.1-2 ESV:  And you were dead in the trespasses and sins in which you once walked, following the course of this world, </a:t>
            </a:r>
            <a:r>
              <a:rPr lang="en-US" sz="3400" b="1" dirty="0">
                <a:solidFill>
                  <a:srgbClr val="FFFF00"/>
                </a:solidFill>
              </a:rPr>
              <a:t>following the prince of the power of the air, the spirit that is now at work in the sons of disobedience</a:t>
            </a:r>
            <a:r>
              <a:rPr lang="en-US" sz="3400" dirty="0">
                <a:solidFill>
                  <a:schemeClr val="bg1"/>
                </a:solidFill>
              </a:rPr>
              <a:t>…</a:t>
            </a:r>
          </a:p>
        </p:txBody>
      </p:sp>
    </p:spTree>
    <p:extLst>
      <p:ext uri="{BB962C8B-B14F-4D97-AF65-F5344CB8AC3E}">
        <p14:creationId xmlns:p14="http://schemas.microsoft.com/office/powerpoint/2010/main" val="200409691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FC05C3-DFBF-4505-AF62-AA318377F2EF}"/>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0" y="1"/>
            <a:ext cx="12188952" cy="3754874"/>
          </a:xfrm>
          <a:prstGeom prst="rect">
            <a:avLst/>
          </a:prstGeom>
          <a:solidFill>
            <a:srgbClr val="596E89"/>
          </a:solidFill>
        </p:spPr>
        <p:txBody>
          <a:bodyPr wrap="square" rtlCol="0">
            <a:spAutoFit/>
          </a:bodyPr>
          <a:lstStyle/>
          <a:p>
            <a:r>
              <a:rPr lang="en-US" sz="3400" dirty="0">
                <a:solidFill>
                  <a:schemeClr val="bg1"/>
                </a:solidFill>
              </a:rPr>
              <a:t>Ephesians 2.1-3 ESV :  And you were dead in the trespasses and sins in which you once walked, following the course of this world, following the prince of the power of the air, the spirit that is now at work in the sons of disobedience-- among whom </a:t>
            </a:r>
            <a:r>
              <a:rPr lang="en-US" sz="3400" b="1" dirty="0">
                <a:solidFill>
                  <a:srgbClr val="FFFF00"/>
                </a:solidFill>
              </a:rPr>
              <a:t>we all </a:t>
            </a:r>
            <a:r>
              <a:rPr lang="en-US" sz="3400" dirty="0">
                <a:solidFill>
                  <a:schemeClr val="bg1"/>
                </a:solidFill>
              </a:rPr>
              <a:t>once lived in the passions of our flesh, carrying out the desires of the body and the mind, and were by nature children of wrath, like the rest of mankind.</a:t>
            </a:r>
          </a:p>
        </p:txBody>
      </p:sp>
    </p:spTree>
    <p:extLst>
      <p:ext uri="{BB962C8B-B14F-4D97-AF65-F5344CB8AC3E}">
        <p14:creationId xmlns:p14="http://schemas.microsoft.com/office/powerpoint/2010/main" val="46251418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225016-7F82-4363-8C9E-30ACFEC918B0}"/>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0" y="1"/>
            <a:ext cx="12188952" cy="3754874"/>
          </a:xfrm>
          <a:prstGeom prst="rect">
            <a:avLst/>
          </a:prstGeom>
          <a:solidFill>
            <a:srgbClr val="596E89"/>
          </a:solidFill>
        </p:spPr>
        <p:txBody>
          <a:bodyPr wrap="square" rtlCol="0">
            <a:spAutoFit/>
          </a:bodyPr>
          <a:lstStyle/>
          <a:p>
            <a:r>
              <a:rPr lang="en-US" sz="3400" dirty="0">
                <a:solidFill>
                  <a:schemeClr val="bg1"/>
                </a:solidFill>
              </a:rPr>
              <a:t>Ephesians 2.1-3 ESV:  And you were dead in the trespasses and sins in which you once walked, following the course of this world, following the prince of the power of the air, the spirit that is now at work in the sons of disobedience-- among whom </a:t>
            </a:r>
            <a:r>
              <a:rPr lang="en-US" sz="3400" b="1" dirty="0">
                <a:solidFill>
                  <a:srgbClr val="FFFF00"/>
                </a:solidFill>
              </a:rPr>
              <a:t>we all </a:t>
            </a:r>
            <a:r>
              <a:rPr lang="en-US" sz="3400" dirty="0">
                <a:solidFill>
                  <a:schemeClr val="bg1"/>
                </a:solidFill>
              </a:rPr>
              <a:t>once lived in the passions of our flesh, carrying out the desires of the body and the mind, and </a:t>
            </a:r>
            <a:r>
              <a:rPr lang="en-US" sz="3400" b="1" dirty="0">
                <a:solidFill>
                  <a:srgbClr val="FFFF00"/>
                </a:solidFill>
              </a:rPr>
              <a:t>were by nature children of wrath</a:t>
            </a:r>
            <a:r>
              <a:rPr lang="en-US" sz="3400" dirty="0">
                <a:solidFill>
                  <a:schemeClr val="bg1"/>
                </a:solidFill>
              </a:rPr>
              <a:t>, like the rest of mankind.</a:t>
            </a:r>
          </a:p>
        </p:txBody>
      </p:sp>
    </p:spTree>
    <p:extLst>
      <p:ext uri="{BB962C8B-B14F-4D97-AF65-F5344CB8AC3E}">
        <p14:creationId xmlns:p14="http://schemas.microsoft.com/office/powerpoint/2010/main" val="256856792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E84665-DDDB-499D-BF7F-03C9B8EE31BF}"/>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0" y="0"/>
            <a:ext cx="12188952" cy="1661993"/>
          </a:xfrm>
          <a:prstGeom prst="rect">
            <a:avLst/>
          </a:prstGeom>
          <a:solidFill>
            <a:srgbClr val="596E89"/>
          </a:solidFill>
        </p:spPr>
        <p:txBody>
          <a:bodyPr wrap="square" rtlCol="0">
            <a:spAutoFit/>
          </a:bodyPr>
          <a:lstStyle/>
          <a:p>
            <a:r>
              <a:rPr lang="en-US" sz="3400" dirty="0">
                <a:solidFill>
                  <a:schemeClr val="bg1"/>
                </a:solidFill>
              </a:rPr>
              <a:t>Ephesians 2.4-5a ESV:  But God, being rich in mercy, because of the great love with which he loved us, even when we were dead in our trespasses…</a:t>
            </a:r>
          </a:p>
        </p:txBody>
      </p:sp>
    </p:spTree>
    <p:extLst>
      <p:ext uri="{BB962C8B-B14F-4D97-AF65-F5344CB8AC3E}">
        <p14:creationId xmlns:p14="http://schemas.microsoft.com/office/powerpoint/2010/main" val="378652099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2131D8-C63F-4E62-A046-709C7CC0DB9E}"/>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0" y="1"/>
            <a:ext cx="12192000" cy="2185214"/>
          </a:xfrm>
          <a:prstGeom prst="rect">
            <a:avLst/>
          </a:prstGeom>
          <a:solidFill>
            <a:srgbClr val="596E89"/>
          </a:solidFill>
        </p:spPr>
        <p:txBody>
          <a:bodyPr wrap="square" rtlCol="0">
            <a:spAutoFit/>
          </a:bodyPr>
          <a:lstStyle/>
          <a:p>
            <a:r>
              <a:rPr lang="en-US" sz="3400" dirty="0">
                <a:solidFill>
                  <a:schemeClr val="bg1"/>
                </a:solidFill>
              </a:rPr>
              <a:t>Ephesians 2.4-5 ESV:  But God, being rich in mercy, because of the great love with which he loved us, even when we were dead in our trespasses, made us alive together with </a:t>
            </a:r>
            <a:r>
              <a:rPr lang="en-US" sz="3400" b="1" dirty="0">
                <a:solidFill>
                  <a:srgbClr val="FFFF00"/>
                </a:solidFill>
              </a:rPr>
              <a:t>Christ</a:t>
            </a:r>
            <a:r>
              <a:rPr lang="en-US" sz="3400" dirty="0">
                <a:solidFill>
                  <a:schemeClr val="bg1"/>
                </a:solidFill>
              </a:rPr>
              <a:t>-- by grace you have been saved…</a:t>
            </a:r>
          </a:p>
        </p:txBody>
      </p:sp>
    </p:spTree>
    <p:extLst>
      <p:ext uri="{BB962C8B-B14F-4D97-AF65-F5344CB8AC3E}">
        <p14:creationId xmlns:p14="http://schemas.microsoft.com/office/powerpoint/2010/main" val="128297292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C6198-FD11-486A-B044-B2D5E7F48EC9}"/>
              </a:ext>
            </a:extLst>
          </p:cNvPr>
          <p:cNvPicPr>
            <a:picLocks noChangeAspect="1"/>
          </p:cNvPicPr>
          <p:nvPr/>
        </p:nvPicPr>
        <p:blipFill rotWithShape="1">
          <a:blip r:embed="rId2"/>
          <a:srcRect l="1" t="1" r="25" b="24996"/>
          <a:stretch/>
        </p:blipFill>
        <p:spPr>
          <a:xfrm>
            <a:off x="0" y="0"/>
            <a:ext cx="12188952" cy="6858000"/>
          </a:xfrm>
          <a:prstGeom prst="rect">
            <a:avLst/>
          </a:prstGeom>
        </p:spPr>
      </p:pic>
      <p:sp>
        <p:nvSpPr>
          <p:cNvPr id="6" name="TextBox 5">
            <a:extLst>
              <a:ext uri="{FF2B5EF4-FFF2-40B4-BE49-F238E27FC236}">
                <a16:creationId xmlns:a16="http://schemas.microsoft.com/office/drawing/2014/main" id="{42E5FA1D-A4B2-458A-8162-E5D05A60C592}"/>
              </a:ext>
            </a:extLst>
          </p:cNvPr>
          <p:cNvSpPr txBox="1"/>
          <p:nvPr/>
        </p:nvSpPr>
        <p:spPr>
          <a:xfrm>
            <a:off x="-1" y="1"/>
            <a:ext cx="12188951" cy="2185214"/>
          </a:xfrm>
          <a:prstGeom prst="rect">
            <a:avLst/>
          </a:prstGeom>
          <a:solidFill>
            <a:srgbClr val="596E89"/>
          </a:solidFill>
        </p:spPr>
        <p:txBody>
          <a:bodyPr wrap="square" rtlCol="0">
            <a:spAutoFit/>
          </a:bodyPr>
          <a:lstStyle/>
          <a:p>
            <a:r>
              <a:rPr lang="en-US" sz="3400" dirty="0">
                <a:solidFill>
                  <a:schemeClr val="bg1"/>
                </a:solidFill>
              </a:rPr>
              <a:t>Ephesians 2.4-5 ESV:  But God, being rich in mercy, because of the great love with which he loved us, even when we were dead in our trespasses, made us alive together with Christ-- </a:t>
            </a:r>
            <a:r>
              <a:rPr lang="en-US" sz="3400" b="1" dirty="0">
                <a:solidFill>
                  <a:srgbClr val="FFFF00"/>
                </a:solidFill>
              </a:rPr>
              <a:t>by grace you have been saved</a:t>
            </a:r>
            <a:r>
              <a:rPr lang="en-US" sz="3400" dirty="0">
                <a:solidFill>
                  <a:schemeClr val="bg1"/>
                </a:solidFill>
              </a:rPr>
              <a:t>…</a:t>
            </a:r>
          </a:p>
        </p:txBody>
      </p:sp>
    </p:spTree>
    <p:extLst>
      <p:ext uri="{BB962C8B-B14F-4D97-AF65-F5344CB8AC3E}">
        <p14:creationId xmlns:p14="http://schemas.microsoft.com/office/powerpoint/2010/main" val="3323848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728</Words>
  <Application>Microsoft Office PowerPoint</Application>
  <PresentationFormat>Widescreen</PresentationFormat>
  <Paragraphs>22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10</cp:revision>
  <dcterms:created xsi:type="dcterms:W3CDTF">2018-04-16T13:47:56Z</dcterms:created>
  <dcterms:modified xsi:type="dcterms:W3CDTF">2020-09-10T11:35:31Z</dcterms:modified>
</cp:coreProperties>
</file>